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27"/>
  </p:notesMasterIdLst>
  <p:sldIdLst>
    <p:sldId id="256" r:id="rId2"/>
    <p:sldId id="257" r:id="rId3"/>
    <p:sldId id="259" r:id="rId4"/>
    <p:sldId id="258" r:id="rId5"/>
    <p:sldId id="260" r:id="rId6"/>
    <p:sldId id="261" r:id="rId7"/>
    <p:sldId id="264" r:id="rId8"/>
    <p:sldId id="274" r:id="rId9"/>
    <p:sldId id="275" r:id="rId10"/>
    <p:sldId id="277" r:id="rId11"/>
    <p:sldId id="262" r:id="rId12"/>
    <p:sldId id="263" r:id="rId13"/>
    <p:sldId id="284" r:id="rId14"/>
    <p:sldId id="285" r:id="rId15"/>
    <p:sldId id="279" r:id="rId16"/>
    <p:sldId id="265" r:id="rId17"/>
    <p:sldId id="267" r:id="rId18"/>
    <p:sldId id="286" r:id="rId19"/>
    <p:sldId id="266" r:id="rId20"/>
    <p:sldId id="287" r:id="rId21"/>
    <p:sldId id="281" r:id="rId22"/>
    <p:sldId id="268" r:id="rId23"/>
    <p:sldId id="273" r:id="rId24"/>
    <p:sldId id="283" r:id="rId25"/>
    <p:sldId id="27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26"/>
    <p:restoredTop sz="94078"/>
  </p:normalViewPr>
  <p:slideViewPr>
    <p:cSldViewPr snapToGrid="0" snapToObjects="1">
      <p:cViewPr varScale="1">
        <p:scale>
          <a:sx n="78" d="100"/>
          <a:sy n="78" d="100"/>
        </p:scale>
        <p:origin x="192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32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51EDDC-D259-4948-84B8-11DCBB66D19E}" type="datetimeFigureOut">
              <a:rPr lang="en-US" smtClean="0"/>
              <a:t>10/10/17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18BEF4-2B0F-3F41-8FA8-D9CCEA5D2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438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10/9/17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10/9/17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10/9/17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10/9/17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10/9/17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10/9/17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tats.stackexchange.com/questions/41704/how-and-why-do-normalization-and-feature-scaling-work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Relationship Id="rId3" Type="http://schemas.openxmlformats.org/officeDocument/2006/relationships/image" Target="../media/image25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courses.science.psu.edu/stat510/node/77" TargetMode="External"/><Relationship Id="rId4" Type="http://schemas.openxmlformats.org/officeDocument/2006/relationships/image" Target="../media/image29.tiff"/><Relationship Id="rId5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r-bloggers.com/holt-winters-forecast-using-ggplot2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-bcf.usc.edu/~gareth/ISL/" TargetMode="External"/><Relationship Id="rId3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yippy.com/" TargetMode="External"/><Relationship Id="rId3" Type="http://schemas.openxmlformats.org/officeDocument/2006/relationships/hyperlink" Target="https://research.google.com/pubs/pub37745.html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yoksis.bilkent.edu.tr/pdf/files/7875.pdf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4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hastie/ElemStatLearn/" TargetMode="External"/><Relationship Id="rId4" Type="http://schemas.openxmlformats.org/officeDocument/2006/relationships/hyperlink" Target="https://www.researchgate.net/publication/288063737_MixSim_An_R_Package_for_Simulating_Data_to_Study_Performance_of_Clustering_Algorithms" TargetMode="External"/><Relationship Id="rId5" Type="http://schemas.openxmlformats.org/officeDocument/2006/relationships/hyperlink" Target="https://cran.r-project.org/web/packages/corrplot/vignettes/corrplot-intro.html" TargetMode="External"/><Relationship Id="rId6" Type="http://schemas.openxmlformats.org/officeDocument/2006/relationships/hyperlink" Target="https://www.tidyverse.org/" TargetMode="External"/><Relationship Id="rId7" Type="http://schemas.openxmlformats.org/officeDocument/2006/relationships/hyperlink" Target="http://ggplot2.tidyverse.org/index.html" TargetMode="External"/><Relationship Id="rId8" Type="http://schemas.openxmlformats.org/officeDocument/2006/relationships/hyperlink" Target="https://cran.r-project.org/web/packages/amap/amap.pdf" TargetMode="External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-bcf.usc.edu/~gareth/ISL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yintingchou.com/" TargetMode="External"/><Relationship Id="rId3" Type="http://schemas.openxmlformats.org/officeDocument/2006/relationships/hyperlink" Target="https://github.com/choux13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Time Series Clustering with 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Yin-Ting (Ting) Chou</a:t>
            </a:r>
          </a:p>
        </p:txBody>
      </p:sp>
    </p:spTree>
    <p:extLst>
      <p:ext uri="{BB962C8B-B14F-4D97-AF65-F5344CB8AC3E}">
        <p14:creationId xmlns:p14="http://schemas.microsoft.com/office/powerpoint/2010/main" val="1441562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5901B5-5C27-436D-9280-A23343245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K-means Clustering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63A32D2-23AD-4B08-9383-BB6FF1FE6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740346" cy="5120640"/>
          </a:xfrm>
        </p:spPr>
        <p:txBody>
          <a:bodyPr>
            <a:normAutofit/>
          </a:bodyPr>
          <a:lstStyle/>
          <a:p>
            <a:r>
              <a:rPr lang="en-US" sz="2800" b="1" dirty="0"/>
              <a:t>Things Need </a:t>
            </a:r>
            <a:r>
              <a:rPr lang="en-US" sz="2800" b="1" dirty="0"/>
              <a:t>T</a:t>
            </a:r>
            <a:r>
              <a:rPr lang="en-US" sz="2800" b="1" dirty="0" smtClean="0"/>
              <a:t>o </a:t>
            </a:r>
            <a:r>
              <a:rPr lang="en-US" sz="2800" b="1" dirty="0"/>
              <a:t>B</a:t>
            </a:r>
            <a:r>
              <a:rPr lang="en-US" sz="2800" b="1" dirty="0" smtClean="0"/>
              <a:t>e </a:t>
            </a:r>
            <a:r>
              <a:rPr lang="en-US" sz="2800" b="1" smtClean="0"/>
              <a:t>Noticed </a:t>
            </a:r>
            <a:endParaRPr lang="en-US" sz="2800" b="1" dirty="0" smtClean="0"/>
          </a:p>
          <a:p>
            <a:pPr marL="845820" lvl="1" indent="-342900">
              <a:buFont typeface="+mj-lt"/>
              <a:buAutoNum type="arabicPeriod" startAt="3"/>
            </a:pPr>
            <a:r>
              <a:rPr lang="en-US" sz="2400" dirty="0"/>
              <a:t>Standardize the data or not</a:t>
            </a:r>
            <a:r>
              <a:rPr lang="en-US" sz="2400" dirty="0" smtClean="0"/>
              <a:t>? </a:t>
            </a:r>
            <a:endParaRPr lang="en-US" sz="2400" dirty="0" smtClean="0"/>
          </a:p>
          <a:p>
            <a:pPr marL="845820" lvl="1" indent="-342900">
              <a:buFont typeface="+mj-lt"/>
              <a:buAutoNum type="arabicPeriod" startAt="3"/>
            </a:pPr>
            <a:endParaRPr lang="en-US" dirty="0" smtClean="0"/>
          </a:p>
          <a:p>
            <a:pPr marL="845820" lvl="1" indent="-342900">
              <a:buFont typeface="+mj-lt"/>
              <a:buAutoNum type="arabicPeriod" startAt="3"/>
            </a:pPr>
            <a:endParaRPr lang="en-US" dirty="0" smtClean="0"/>
          </a:p>
          <a:p>
            <a:pPr marL="845820" lvl="1" indent="-342900">
              <a:buFont typeface="+mj-lt"/>
              <a:buAutoNum type="arabicPeriod" startAt="3"/>
            </a:pPr>
            <a:endParaRPr lang="en-US" dirty="0" smtClean="0"/>
          </a:p>
          <a:p>
            <a:pPr marL="845820" lvl="1" indent="-342900">
              <a:buFont typeface="+mj-lt"/>
              <a:buAutoNum type="arabicPeriod" startAt="3"/>
            </a:pPr>
            <a:endParaRPr lang="en-US" dirty="0" smtClean="0"/>
          </a:p>
          <a:p>
            <a:pPr marL="845820" lvl="1" indent="-342900">
              <a:buFont typeface="+mj-lt"/>
              <a:buAutoNum type="arabicPeriod" startAt="3"/>
            </a:pPr>
            <a:endParaRPr lang="en-US" dirty="0"/>
          </a:p>
          <a:p>
            <a:pPr marL="845820" lvl="1" indent="-342900">
              <a:buFont typeface="+mj-lt"/>
              <a:buAutoNum type="arabicPeriod" startAt="3"/>
            </a:pPr>
            <a:endParaRPr lang="en-US" dirty="0" smtClean="0"/>
          </a:p>
          <a:p>
            <a:pPr marL="845820" lvl="1" indent="-342900">
              <a:buFont typeface="+mj-lt"/>
              <a:buAutoNum type="arabicPeriod" startAt="3"/>
            </a:pPr>
            <a:endParaRPr lang="en-US" dirty="0"/>
          </a:p>
          <a:p>
            <a:pPr lvl="1"/>
            <a:endParaRPr lang="en-US" dirty="0" smtClean="0"/>
          </a:p>
          <a:p>
            <a:pPr marL="845820" lvl="1" indent="-342900">
              <a:buFont typeface="+mj-lt"/>
              <a:buAutoNum type="arabicPeriod" startAt="2"/>
            </a:pPr>
            <a:endParaRPr lang="en-US" dirty="0" smtClean="0"/>
          </a:p>
          <a:p>
            <a:pPr marL="845820" lvl="1" indent="-342900">
              <a:buFont typeface="+mj-lt"/>
              <a:buAutoNum type="arabicPeriod" startAt="2"/>
            </a:pPr>
            <a:endParaRPr lang="en-US" dirty="0"/>
          </a:p>
          <a:p>
            <a:pPr marL="845820" lvl="1" indent="-342900">
              <a:buFont typeface="+mj-lt"/>
              <a:buAutoNum type="arabicPeriod" startAt="2"/>
            </a:pPr>
            <a:endParaRPr lang="en-US" dirty="0" smtClean="0"/>
          </a:p>
          <a:p>
            <a:pPr marL="502920" lvl="1" indent="0">
              <a:buNone/>
            </a:pPr>
            <a:r>
              <a:rPr lang="en-US" dirty="0" smtClean="0"/>
              <a:t>The source of pics </a:t>
            </a:r>
            <a:r>
              <a:rPr lang="en-US" smtClean="0"/>
              <a:t>:  </a:t>
            </a:r>
            <a:r>
              <a:rPr lang="en-US" dirty="0" smtClean="0">
                <a:hlinkClick r:id="rId2"/>
              </a:rPr>
              <a:t>here</a:t>
            </a:r>
            <a:endParaRPr lang="en-US" dirty="0" smtClean="0"/>
          </a:p>
          <a:p>
            <a:pPr marL="845820" lvl="1" indent="-342900">
              <a:buFont typeface="+mj-lt"/>
              <a:buAutoNum type="arabicPeriod" startAt="2"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598" y="2023906"/>
            <a:ext cx="3911600" cy="2933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198" y="2097769"/>
            <a:ext cx="39116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69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ECB0CD-5EA2-4F55-A4CF-87497298F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</a:t>
            </a:r>
            <a:br>
              <a:rPr lang="en-US" dirty="0"/>
            </a:br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750D716-315F-4E7D-86E6-032ACD125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 smtClean="0"/>
              <a:t>Dissimilarity </a:t>
            </a:r>
            <a:r>
              <a:rPr lang="en-US" sz="2800" b="1" dirty="0"/>
              <a:t>Matrix </a:t>
            </a:r>
            <a:endParaRPr lang="en-US" sz="2800" b="1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286" y="2775531"/>
            <a:ext cx="5364457" cy="39140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118" y="1365831"/>
            <a:ext cx="6159500" cy="1409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944" y="3042231"/>
            <a:ext cx="3429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96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D4E7BD-B024-44DF-8309-116642BF3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</a:t>
            </a:r>
            <a:br>
              <a:rPr lang="en-US" dirty="0"/>
            </a:br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5B3584E-AAFF-4FE8-9135-7F1F52C06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 smtClean="0"/>
              <a:t>Algorithm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118" y="1334923"/>
            <a:ext cx="4635500" cy="1193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768" y="2528723"/>
            <a:ext cx="6172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419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D4E7BD-B024-44DF-8309-116642BF3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</a:t>
            </a:r>
            <a:br>
              <a:rPr lang="en-US" dirty="0"/>
            </a:br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5B3584E-AAFF-4FE8-9135-7F1F52C06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 smtClean="0"/>
              <a:t>Find the Best k </a:t>
            </a:r>
            <a:endParaRPr lang="en-US" sz="2800" b="1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418" y="1300843"/>
            <a:ext cx="59309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88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D4E7BD-B024-44DF-8309-116642BF3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</a:t>
            </a:r>
            <a:br>
              <a:rPr lang="en-US" dirty="0"/>
            </a:br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5B3584E-AAFF-4FE8-9135-7F1F52C06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 smtClean="0"/>
              <a:t>Find the Best k </a:t>
            </a:r>
            <a:endParaRPr lang="en-US" sz="2800" b="1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636" y="0"/>
            <a:ext cx="4114800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268" y="2286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5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5901B5-5C27-436D-9280-A23343245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Clustering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63A32D2-23AD-4B08-9383-BB6FF1FE6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740346" cy="5120640"/>
          </a:xfrm>
        </p:spPr>
        <p:txBody>
          <a:bodyPr>
            <a:normAutofit/>
          </a:bodyPr>
          <a:lstStyle/>
          <a:p>
            <a:r>
              <a:rPr lang="en-US" sz="2800" b="1" dirty="0"/>
              <a:t>Things Need </a:t>
            </a:r>
            <a:r>
              <a:rPr lang="en-US" sz="2800" b="1" dirty="0" smtClean="0"/>
              <a:t>T</a:t>
            </a:r>
            <a:r>
              <a:rPr lang="en-US" sz="2800" b="1" dirty="0" smtClean="0"/>
              <a:t>o Know</a:t>
            </a:r>
          </a:p>
          <a:p>
            <a:pPr marL="845820" lvl="1" indent="-342900">
              <a:buFont typeface="+mj-lt"/>
              <a:buAutoNum type="arabicPeriod"/>
            </a:pPr>
            <a:endParaRPr lang="en-US" dirty="0" smtClean="0"/>
          </a:p>
          <a:p>
            <a:pPr marL="845820" lvl="1" indent="-342900">
              <a:buFont typeface="+mj-lt"/>
              <a:buAutoNum type="arabicPeriod"/>
            </a:pPr>
            <a:r>
              <a:rPr lang="en-US" sz="2400" dirty="0" smtClean="0"/>
              <a:t>No need to specify the number of clusters. One </a:t>
            </a:r>
            <a:r>
              <a:rPr lang="en-US" sz="2400" dirty="0" err="1" smtClean="0"/>
              <a:t>Dendrogram</a:t>
            </a:r>
            <a:r>
              <a:rPr lang="en-US" sz="2400" dirty="0" smtClean="0"/>
              <a:t> can show many clusters. </a:t>
            </a:r>
          </a:p>
          <a:p>
            <a:pPr marL="845820" lvl="1" indent="-342900">
              <a:buFont typeface="+mj-lt"/>
              <a:buAutoNum type="arabicPeriod"/>
            </a:pPr>
            <a:endParaRPr lang="en-US" dirty="0" smtClean="0"/>
          </a:p>
          <a:p>
            <a:pPr marL="845820" lvl="1" indent="-342900">
              <a:buFont typeface="+mj-lt"/>
              <a:buAutoNum type="arabicPeriod" startAt="2"/>
            </a:pPr>
            <a:r>
              <a:rPr lang="en-US" sz="2400" dirty="0" smtClean="0"/>
              <a:t>It assumes that all the clusters are nested with a hierarchical structure, but it may not be the case.</a:t>
            </a:r>
          </a:p>
          <a:p>
            <a:pPr marL="502920" lvl="1" indent="0">
              <a:buNone/>
            </a:pPr>
            <a:r>
              <a:rPr lang="en-US" dirty="0"/>
              <a:t>	</a:t>
            </a:r>
            <a:r>
              <a:rPr lang="en-US" u="sng" dirty="0" smtClean="0"/>
              <a:t>Ex:</a:t>
            </a:r>
            <a:r>
              <a:rPr lang="en-US" dirty="0" smtClean="0"/>
              <a:t>  </a:t>
            </a:r>
          </a:p>
          <a:p>
            <a:pPr marL="502920" lvl="1" indent="0">
              <a:buNone/>
            </a:pPr>
            <a:r>
              <a:rPr lang="en-US" dirty="0"/>
              <a:t>	</a:t>
            </a:r>
            <a:r>
              <a:rPr lang="en-US" sz="2000" dirty="0" smtClean="0"/>
              <a:t>x1 = { Male, Female },  x2 =  { Americans, Japanese, French }</a:t>
            </a:r>
          </a:p>
          <a:p>
            <a:pPr marL="502920" lvl="1" indent="0">
              <a:buNone/>
            </a:pPr>
            <a:r>
              <a:rPr lang="en-US" sz="2000" dirty="0" smtClean="0"/>
              <a:t>	Best 2 clusters : by Gender</a:t>
            </a:r>
          </a:p>
          <a:p>
            <a:pPr marL="502920" lvl="1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Best 3 clusters : by Nationality</a:t>
            </a:r>
          </a:p>
          <a:p>
            <a:pPr marL="502920" lvl="1" indent="0">
              <a:buNone/>
            </a:pPr>
            <a:endParaRPr lang="en-US" dirty="0" smtClean="0"/>
          </a:p>
          <a:p>
            <a:pPr marL="845820" lvl="1" indent="-342900">
              <a:buFont typeface="+mj-lt"/>
              <a:buAutoNum type="arabicPeriod" startAt="2"/>
            </a:pPr>
            <a:endParaRPr lang="en-US" dirty="0"/>
          </a:p>
          <a:p>
            <a:pPr marL="845820" lvl="1" indent="-342900">
              <a:buFont typeface="+mj-lt"/>
              <a:buAutoNum type="arabicPeriod" startAt="2"/>
            </a:pPr>
            <a:endParaRPr lang="en-US" dirty="0" smtClean="0"/>
          </a:p>
          <a:p>
            <a:pPr marL="845820" lvl="1" indent="-342900">
              <a:buFont typeface="+mj-lt"/>
              <a:buAutoNum type="arabicPeriod" startAt="2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268" y="4918663"/>
            <a:ext cx="2137893" cy="10297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152" y="4918663"/>
            <a:ext cx="2148760" cy="11019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779" y="4216898"/>
            <a:ext cx="2340720" cy="206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05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ABDBDF-C7C2-4F3C-A3ED-21C3D5912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BFA705C-EC40-4B4E-90F6-C85BC9C3F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sz="2800" b="1" dirty="0" smtClean="0"/>
              <a:t>General D</a:t>
            </a:r>
            <a:r>
              <a:rPr lang="en-US" sz="2800" b="1" dirty="0" smtClean="0"/>
              <a:t>efinition</a:t>
            </a:r>
            <a:endParaRPr lang="en-US" sz="2800" b="1" dirty="0"/>
          </a:p>
          <a:p>
            <a:pPr marL="502920" lvl="1" indent="0">
              <a:buNone/>
            </a:pPr>
            <a:r>
              <a:rPr lang="en-US" sz="2400" dirty="0" smtClean="0"/>
              <a:t>The data is taken by time and believe that time will be an influential factor to the data. </a:t>
            </a:r>
          </a:p>
          <a:p>
            <a:pPr marL="502920" lvl="1" indent="0">
              <a:buNone/>
            </a:pPr>
            <a:r>
              <a:rPr lang="en-US" sz="2000" u="sng" dirty="0" smtClean="0"/>
              <a:t>Ex :</a:t>
            </a:r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smtClean="0">
                <a:hlinkClick r:id="rId2"/>
              </a:rPr>
              <a:t>Sales data</a:t>
            </a:r>
            <a:r>
              <a:rPr lang="en-US" sz="2000" dirty="0" smtClean="0"/>
              <a:t> , </a:t>
            </a:r>
          </a:p>
          <a:p>
            <a:pPr marL="502920" lvl="1" indent="0">
              <a:buNone/>
            </a:pPr>
            <a:r>
              <a:rPr lang="en-US" sz="2000" dirty="0" smtClean="0"/>
              <a:t>	    </a:t>
            </a:r>
            <a:r>
              <a:rPr lang="en-US" sz="2000" dirty="0" smtClean="0">
                <a:hlinkClick r:id="rId3"/>
              </a:rPr>
              <a:t>Difference in temperature under different treatments </a:t>
            </a:r>
            <a:endParaRPr lang="en-US" sz="2000" dirty="0" smtClean="0"/>
          </a:p>
          <a:p>
            <a:pPr marL="502920" lvl="1" indent="0">
              <a:buNone/>
            </a:pPr>
            <a:endParaRPr lang="en-US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3000" dirty="0" smtClean="0"/>
          </a:p>
          <a:p>
            <a:pPr marL="502920" lvl="1" indent="0">
              <a:buNone/>
            </a:pPr>
            <a:endParaRPr lang="en-US" dirty="0"/>
          </a:p>
          <a:p>
            <a:pPr marL="502920" lvl="1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9748" y="2870073"/>
            <a:ext cx="3429000" cy="3114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5962" y="2740157"/>
            <a:ext cx="3840480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671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C2FB89-A3A7-47A6-8553-368F3C7D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</a:t>
            </a:r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728" y="681228"/>
            <a:ext cx="5486400" cy="5486400"/>
          </a:xfrm>
        </p:spPr>
      </p:pic>
    </p:spTree>
    <p:extLst>
      <p:ext uri="{BB962C8B-B14F-4D97-AF65-F5344CB8AC3E}">
        <p14:creationId xmlns:p14="http://schemas.microsoft.com/office/powerpoint/2010/main" val="54956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C2FB89-A3A7-47A6-8553-368F3C7D0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7338" y="1138237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4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E9C374-4423-43C5-A17D-2CE5F1E2A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between Time Series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B38EF36-E3B2-4795-9951-264806005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Euclidean Distance may not be what we want. </a:t>
            </a:r>
          </a:p>
          <a:p>
            <a:pPr marL="0" indent="0">
              <a:buNone/>
            </a:pPr>
            <a:r>
              <a:rPr lang="en-US" b="1" dirty="0" smtClean="0"/>
              <a:t>		(</a:t>
            </a:r>
            <a:r>
              <a:rPr lang="en-US" dirty="0" smtClean="0"/>
              <a:t>The </a:t>
            </a:r>
            <a:r>
              <a:rPr lang="en-US" dirty="0"/>
              <a:t>source of this pic : </a:t>
            </a:r>
            <a:r>
              <a:rPr lang="en-US" dirty="0" smtClean="0">
                <a:hlinkClick r:id="rId2"/>
              </a:rPr>
              <a:t>here</a:t>
            </a:r>
            <a:r>
              <a:rPr lang="en-US" dirty="0" smtClean="0"/>
              <a:t>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88" y="2144268"/>
            <a:ext cx="5445760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04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Analysis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Data Segmentation)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What it is ?</a:t>
            </a:r>
          </a:p>
          <a:p>
            <a:pPr lvl="1"/>
            <a:r>
              <a:rPr lang="en-US" sz="2000" dirty="0"/>
              <a:t>It is an </a:t>
            </a:r>
            <a:r>
              <a:rPr lang="en-US" sz="2000" b="1" dirty="0"/>
              <a:t>unsupervised</a:t>
            </a:r>
            <a:r>
              <a:rPr lang="en-US" sz="2000" dirty="0"/>
              <a:t> machine learning technique (</a:t>
            </a:r>
            <a:r>
              <a:rPr lang="en-US" sz="2000" dirty="0" smtClean="0"/>
              <a:t>unlabeled </a:t>
            </a:r>
            <a:r>
              <a:rPr lang="en-US" sz="2000" dirty="0"/>
              <a:t>data). </a:t>
            </a:r>
          </a:p>
          <a:p>
            <a:pPr lvl="1"/>
            <a:r>
              <a:rPr lang="en-US" sz="2000" dirty="0"/>
              <a:t>Grouping data into different </a:t>
            </a:r>
            <a:r>
              <a:rPr lang="en-US" sz="2000" b="1" dirty="0"/>
              <a:t>clusters</a:t>
            </a:r>
            <a:r>
              <a:rPr lang="en-US" sz="2000" dirty="0"/>
              <a:t>. </a:t>
            </a:r>
          </a:p>
          <a:p>
            <a:pPr lvl="1"/>
            <a:r>
              <a:rPr lang="en-US" sz="2000" dirty="0"/>
              <a:t>Minimizing dissimilarity </a:t>
            </a:r>
            <a:r>
              <a:rPr lang="en-US" sz="2000" b="1" dirty="0"/>
              <a:t>within</a:t>
            </a:r>
            <a:r>
              <a:rPr lang="en-US" sz="2000" dirty="0"/>
              <a:t> clusters or Maximizing dissimilarity </a:t>
            </a:r>
            <a:r>
              <a:rPr lang="en-US" sz="2000" b="1" dirty="0"/>
              <a:t>between</a:t>
            </a:r>
            <a:r>
              <a:rPr lang="en-US" sz="2000" dirty="0"/>
              <a:t> clusters. </a:t>
            </a:r>
          </a:p>
          <a:p>
            <a:r>
              <a:rPr lang="en-US" sz="2800" b="1" dirty="0"/>
              <a:t>Applications </a:t>
            </a:r>
          </a:p>
          <a:p>
            <a:pPr lvl="1"/>
            <a:r>
              <a:rPr lang="en-US" sz="2000" dirty="0"/>
              <a:t>Market/ Customers/ Product Segmentation.</a:t>
            </a:r>
          </a:p>
          <a:p>
            <a:pPr lvl="1"/>
            <a:r>
              <a:rPr lang="en-US" sz="2000" dirty="0"/>
              <a:t>Recommendation Systems. </a:t>
            </a:r>
          </a:p>
          <a:p>
            <a:pPr marL="960120" lvl="2" indent="0">
              <a:buNone/>
            </a:pPr>
            <a:r>
              <a:rPr lang="en-US" sz="2000" u="sng" dirty="0"/>
              <a:t>Ex</a:t>
            </a:r>
            <a:r>
              <a:rPr lang="en-US" sz="2000" u="sng" dirty="0" smtClean="0"/>
              <a:t>:</a:t>
            </a:r>
            <a:r>
              <a:rPr lang="en-US" sz="2000" dirty="0" smtClean="0"/>
              <a:t>    “</a:t>
            </a:r>
            <a:r>
              <a:rPr lang="en-US" sz="2000" i="1" dirty="0" smtClean="0"/>
              <a:t>The </a:t>
            </a:r>
            <a:r>
              <a:rPr lang="en-US" sz="2000" i="1" dirty="0"/>
              <a:t>similar products you may also </a:t>
            </a:r>
            <a:r>
              <a:rPr lang="en-US" sz="2000" i="1" dirty="0" smtClean="0"/>
              <a:t>like” </a:t>
            </a:r>
            <a:endParaRPr lang="en-US" sz="2000" i="1" dirty="0"/>
          </a:p>
          <a:p>
            <a:pPr marL="960120" lvl="2" indent="0">
              <a:buNone/>
            </a:pPr>
            <a:r>
              <a:rPr lang="en-US" sz="2000" i="1" cap="all" dirty="0" smtClean="0"/>
              <a:t>          “RECOMMENDED </a:t>
            </a:r>
            <a:r>
              <a:rPr lang="en-US" sz="2000" i="1" cap="all" dirty="0"/>
              <a:t>FOR </a:t>
            </a:r>
            <a:r>
              <a:rPr lang="en-US" sz="2000" i="1" cap="all" dirty="0" smtClean="0"/>
              <a:t>YOU”</a:t>
            </a:r>
            <a:endParaRPr lang="en-US" sz="2000" i="1" dirty="0"/>
          </a:p>
          <a:p>
            <a:pPr lvl="1"/>
            <a:r>
              <a:rPr lang="en-US" sz="2000" dirty="0"/>
              <a:t>Grouping Search Result.</a:t>
            </a:r>
          </a:p>
          <a:p>
            <a:pPr marL="960120" lvl="2" indent="0">
              <a:buNone/>
            </a:pPr>
            <a:r>
              <a:rPr lang="en-US" sz="2000" u="sng" dirty="0" smtClean="0"/>
              <a:t>Ex:</a:t>
            </a:r>
            <a:r>
              <a:rPr lang="en-US" sz="2000" dirty="0" smtClean="0"/>
              <a:t>    </a:t>
            </a:r>
            <a:r>
              <a:rPr lang="en-US" sz="2000" dirty="0" smtClean="0">
                <a:hlinkClick r:id="rId2"/>
              </a:rPr>
              <a:t>Yippy</a:t>
            </a:r>
            <a:r>
              <a:rPr lang="en-US" sz="2000" dirty="0">
                <a:hlinkClick r:id="rId2"/>
              </a:rPr>
              <a:t> (formerly </a:t>
            </a:r>
            <a:r>
              <a:rPr lang="en-US" sz="2000" dirty="0" smtClean="0">
                <a:hlinkClick r:id="rId2"/>
              </a:rPr>
              <a:t>Clusty)</a:t>
            </a:r>
            <a:endParaRPr lang="en-US" sz="2000" dirty="0"/>
          </a:p>
          <a:p>
            <a:pPr marL="960120" lvl="2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 </a:t>
            </a:r>
            <a:r>
              <a:rPr lang="en-US" sz="2000" dirty="0" smtClean="0">
                <a:hlinkClick r:id="rId3"/>
              </a:rPr>
              <a:t>Topical </a:t>
            </a:r>
            <a:r>
              <a:rPr lang="en-US" sz="2000" dirty="0">
                <a:hlinkClick r:id="rId3"/>
              </a:rPr>
              <a:t>Clustering of Search Results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08470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E9C374-4423-43C5-A17D-2CE5F1E2A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between Time Series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B38EF36-E3B2-4795-9951-264806005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T</a:t>
            </a:r>
            <a:r>
              <a:rPr lang="en-US" sz="2800" b="1" dirty="0" smtClean="0"/>
              <a:t>hink </a:t>
            </a:r>
            <a:r>
              <a:rPr lang="en-US" sz="2800" b="1" dirty="0"/>
              <a:t>about Correlation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68" y="1337041"/>
            <a:ext cx="5486400" cy="1079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68" y="2428298"/>
            <a:ext cx="5445760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26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E9C374-4423-43C5-A17D-2CE5F1E2A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between Time Series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B38EF36-E3B2-4795-9951-264806005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 smtClean="0"/>
              <a:t>Think about </a:t>
            </a:r>
            <a:r>
              <a:rPr lang="en-US" sz="2800" b="1" dirty="0"/>
              <a:t>Dynamic Time Warping (DTW) </a:t>
            </a:r>
            <a:r>
              <a:rPr lang="en-US" sz="2800" b="1" dirty="0" smtClean="0"/>
              <a:t>Distance </a:t>
            </a:r>
          </a:p>
          <a:p>
            <a:pPr marL="0" indent="0">
              <a:buNone/>
            </a:pPr>
            <a:r>
              <a:rPr lang="en-US" sz="2800" b="1" dirty="0"/>
              <a:t>	</a:t>
            </a:r>
            <a:r>
              <a:rPr lang="en-US" sz="2800" b="1" dirty="0" smtClean="0"/>
              <a:t>	</a:t>
            </a:r>
            <a:r>
              <a:rPr lang="en-US" b="1" dirty="0" smtClean="0"/>
              <a:t>(</a:t>
            </a:r>
            <a:r>
              <a:rPr lang="en-US" dirty="0"/>
              <a:t>The source of this pic : </a:t>
            </a:r>
            <a:r>
              <a:rPr lang="en-US" dirty="0" smtClean="0">
                <a:hlinkClick r:id="rId2"/>
              </a:rPr>
              <a:t>here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" t="2587" r="3234" b="5762"/>
          <a:stretch/>
        </p:blipFill>
        <p:spPr>
          <a:xfrm>
            <a:off x="3641272" y="2547258"/>
            <a:ext cx="3755572" cy="25799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4" t="4547" r="2612" b="3145"/>
          <a:stretch/>
        </p:blipFill>
        <p:spPr>
          <a:xfrm>
            <a:off x="7837715" y="2547258"/>
            <a:ext cx="3788228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92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C59EE0-56C5-4CBE-A511-33D100111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369" y="11108"/>
            <a:ext cx="5143500" cy="3429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869" y="11108"/>
            <a:ext cx="5143500" cy="3429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851" y="3408748"/>
            <a:ext cx="5143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1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4BED7A-EE75-404B-8B77-D7647255C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C821BBF-6015-43AB-B2BF-91BDCAAA7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sz="2800" b="1" dirty="0" smtClean="0"/>
              <a:t>Try to find out the similarity of quantity sold between different products, different Site and Fulfillment Type. 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sz="2800" b="1" dirty="0" smtClean="0"/>
              <a:t>Difficulties</a:t>
            </a:r>
            <a:r>
              <a:rPr lang="en-US" sz="2800" dirty="0" smtClean="0"/>
              <a:t>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</a:pPr>
            <a:r>
              <a:rPr lang="en-US" sz="2400" dirty="0" smtClean="0"/>
              <a:t>Different length of time series. New vs. Old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</a:pPr>
            <a:r>
              <a:rPr lang="en-US" sz="2400" dirty="0" smtClean="0"/>
              <a:t>As time goes by, the amount of data will rapidly increase.</a:t>
            </a:r>
          </a:p>
          <a:p>
            <a:pPr marL="502920" lvl="1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sz="2400" dirty="0" smtClean="0">
                <a:sym typeface="Wingdings"/>
              </a:rPr>
              <a:t>	 Subset the data</a:t>
            </a:r>
          </a:p>
          <a:p>
            <a:pPr marL="502920" lvl="1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sz="2400" dirty="0">
                <a:sym typeface="Wingdings"/>
              </a:rPr>
              <a:t>	</a:t>
            </a:r>
            <a:r>
              <a:rPr lang="en-US" sz="2400" dirty="0" smtClean="0">
                <a:sym typeface="Wingdings"/>
              </a:rPr>
              <a:t> Extract the features of time series. </a:t>
            </a:r>
            <a:endParaRPr lang="en-US" sz="2400" dirty="0" smtClean="0"/>
          </a:p>
          <a:p>
            <a:pPr marL="502920" lvl="1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sz="2400" dirty="0" smtClean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40899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and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B</a:t>
            </a:r>
            <a:r>
              <a:rPr lang="en-US" sz="2800" b="1" dirty="0" smtClean="0"/>
              <a:t>ooks</a:t>
            </a:r>
          </a:p>
          <a:p>
            <a:pPr lvl="1"/>
            <a:r>
              <a:rPr lang="en-US" sz="2400" dirty="0">
                <a:hlinkClick r:id="rId2"/>
              </a:rPr>
              <a:t>An Introduction to Statistical </a:t>
            </a:r>
            <a:r>
              <a:rPr lang="en-US" sz="2400" dirty="0" smtClean="0">
                <a:hlinkClick r:id="rId2"/>
              </a:rPr>
              <a:t>Learning with Applications in R</a:t>
            </a:r>
            <a:endParaRPr lang="en-US" sz="2400" dirty="0"/>
          </a:p>
          <a:p>
            <a:pPr lvl="1"/>
            <a:r>
              <a:rPr lang="en-US" sz="2400" dirty="0" smtClean="0">
                <a:hlinkClick r:id="rId3"/>
              </a:rPr>
              <a:t>The Elements of Statistical Learning: Data Mining, Inference and Prediction</a:t>
            </a:r>
            <a:endParaRPr lang="en-US" sz="2400" dirty="0" smtClean="0"/>
          </a:p>
          <a:p>
            <a:pPr lvl="1"/>
            <a:endParaRPr lang="en-US" sz="2400" dirty="0" smtClean="0"/>
          </a:p>
          <a:p>
            <a:r>
              <a:rPr lang="en-US" sz="2800" b="1" dirty="0" smtClean="0"/>
              <a:t>R Packages</a:t>
            </a:r>
          </a:p>
          <a:p>
            <a:pPr lvl="1"/>
            <a:r>
              <a:rPr lang="en-US" sz="2400" dirty="0" err="1">
                <a:hlinkClick r:id="rId4"/>
              </a:rPr>
              <a:t>MixSim</a:t>
            </a:r>
            <a:r>
              <a:rPr lang="en-US" sz="2400" dirty="0"/>
              <a:t> </a:t>
            </a:r>
            <a:r>
              <a:rPr lang="mr-IN" sz="2400" dirty="0"/>
              <a:t>–</a:t>
            </a:r>
            <a:r>
              <a:rPr lang="en-US" sz="2400" dirty="0"/>
              <a:t> Generate clustering data</a:t>
            </a:r>
          </a:p>
          <a:p>
            <a:pPr lvl="1"/>
            <a:r>
              <a:rPr lang="en-US" sz="2400" dirty="0" err="1">
                <a:hlinkClick r:id="rId5"/>
              </a:rPr>
              <a:t>corrplot</a:t>
            </a:r>
            <a:r>
              <a:rPr lang="en-US" sz="2400" dirty="0"/>
              <a:t> </a:t>
            </a:r>
            <a:r>
              <a:rPr lang="mr-IN" sz="2400" dirty="0"/>
              <a:t>–</a:t>
            </a:r>
            <a:r>
              <a:rPr lang="en-US" sz="2400" dirty="0"/>
              <a:t> Plot the dissimilarity matrix</a:t>
            </a:r>
          </a:p>
          <a:p>
            <a:pPr lvl="1"/>
            <a:r>
              <a:rPr lang="en-US" sz="2400" dirty="0" err="1">
                <a:hlinkClick r:id="rId6"/>
              </a:rPr>
              <a:t>tidyverse</a:t>
            </a:r>
            <a:r>
              <a:rPr lang="en-US" sz="2400" dirty="0"/>
              <a:t> </a:t>
            </a:r>
            <a:r>
              <a:rPr lang="mr-IN" sz="2400" dirty="0"/>
              <a:t>–</a:t>
            </a:r>
            <a:r>
              <a:rPr lang="en-US" sz="2400" dirty="0"/>
              <a:t> Data Manipulation</a:t>
            </a:r>
          </a:p>
          <a:p>
            <a:pPr lvl="1"/>
            <a:r>
              <a:rPr lang="en-US" sz="2400" dirty="0">
                <a:hlinkClick r:id="rId7"/>
              </a:rPr>
              <a:t>ggplot2</a:t>
            </a:r>
            <a:r>
              <a:rPr lang="en-US" sz="2400" dirty="0"/>
              <a:t> </a:t>
            </a:r>
            <a:r>
              <a:rPr lang="mr-IN" sz="2400" dirty="0"/>
              <a:t>–</a:t>
            </a:r>
            <a:r>
              <a:rPr lang="en-US" sz="2400" dirty="0"/>
              <a:t> Data Visualization</a:t>
            </a:r>
          </a:p>
          <a:p>
            <a:pPr lvl="1"/>
            <a:r>
              <a:rPr lang="en-US" sz="2400" dirty="0" err="1">
                <a:hlinkClick r:id="rId8"/>
              </a:rPr>
              <a:t>amap</a:t>
            </a:r>
            <a:r>
              <a:rPr lang="en-US" sz="2400" dirty="0"/>
              <a:t> </a:t>
            </a:r>
            <a:r>
              <a:rPr lang="mr-IN" sz="2400" dirty="0"/>
              <a:t>–</a:t>
            </a:r>
            <a:r>
              <a:rPr lang="en-US" sz="2400" dirty="0"/>
              <a:t> K-means with Correlation </a:t>
            </a:r>
            <a:r>
              <a:rPr lang="en-US" sz="2400" dirty="0" smtClean="0"/>
              <a:t>Distance</a:t>
            </a:r>
            <a:endParaRPr lang="en-US" sz="2800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354" y="2593848"/>
            <a:ext cx="1158240" cy="16408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341" y="2614168"/>
            <a:ext cx="1016000" cy="162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93992B-3FB1-42B0-9BB4-6656C1A7F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and 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69B506-FFC8-4EA8-9085-7B5D1BAA2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My </a:t>
            </a:r>
            <a:r>
              <a:rPr lang="en-US" sz="2800" b="1" dirty="0"/>
              <a:t>personal website and </a:t>
            </a:r>
            <a:r>
              <a:rPr lang="en-US" sz="2800" b="1" dirty="0" err="1" smtClean="0"/>
              <a:t>Github</a:t>
            </a:r>
            <a:endParaRPr lang="en-US" sz="2800" b="1" dirty="0"/>
          </a:p>
          <a:p>
            <a:pPr lvl="1"/>
            <a:r>
              <a:rPr lang="en-US" sz="2400" b="1" dirty="0">
                <a:hlinkClick r:id="rId2"/>
              </a:rPr>
              <a:t>http://yintingchou.com/</a:t>
            </a:r>
            <a:endParaRPr lang="en-US" sz="2400" b="1" dirty="0"/>
          </a:p>
          <a:p>
            <a:pPr lvl="1"/>
            <a:r>
              <a:rPr lang="en-US" sz="2400" b="1" dirty="0">
                <a:hlinkClick r:id="rId3"/>
              </a:rPr>
              <a:t>https://</a:t>
            </a:r>
            <a:r>
              <a:rPr lang="en-US" sz="2400" b="1" dirty="0" smtClean="0">
                <a:hlinkClick r:id="rId3"/>
              </a:rPr>
              <a:t>github.com/choux130</a:t>
            </a:r>
            <a:endParaRPr lang="en-US" sz="2400" b="1" dirty="0" smtClean="0"/>
          </a:p>
          <a:p>
            <a:pPr lvl="1"/>
            <a:endParaRPr lang="en-US" sz="2400" b="1" dirty="0"/>
          </a:p>
          <a:p>
            <a:pPr lvl="1"/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49103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26323A-B680-429A-9CDD-5E384196F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67943" y="40494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152" y="2960089"/>
            <a:ext cx="4114800" cy="2743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952" y="2960089"/>
            <a:ext cx="4114800" cy="2743200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352" y="711202"/>
            <a:ext cx="7315200" cy="2248887"/>
          </a:xfrm>
        </p:spPr>
      </p:pic>
    </p:spTree>
    <p:extLst>
      <p:ext uri="{BB962C8B-B14F-4D97-AF65-F5344CB8AC3E}">
        <p14:creationId xmlns:p14="http://schemas.microsoft.com/office/powerpoint/2010/main" val="1603122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Well-Known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K-means </a:t>
            </a:r>
            <a:r>
              <a:rPr lang="en-US" sz="2800" b="1" dirty="0" smtClean="0"/>
              <a:t>Clustering</a:t>
            </a:r>
            <a:endParaRPr lang="en-US" sz="2800" b="1" dirty="0"/>
          </a:p>
          <a:p>
            <a:pPr marL="845820" lvl="1" indent="-342900">
              <a:buAutoNum type="arabicPeriod"/>
            </a:pPr>
            <a:r>
              <a:rPr lang="en-US" sz="2400" dirty="0"/>
              <a:t>Specify the number of clusters (K). </a:t>
            </a:r>
            <a:endParaRPr lang="en-US" sz="2400" dirty="0" smtClean="0"/>
          </a:p>
          <a:p>
            <a:pPr marL="845820" lvl="1" indent="-342900">
              <a:buAutoNum type="arabicPeriod"/>
            </a:pPr>
            <a:endParaRPr lang="en-US" sz="2400" dirty="0"/>
          </a:p>
          <a:p>
            <a:pPr marL="845820" lvl="1" indent="-342900">
              <a:buAutoNum type="arabicPeriod"/>
            </a:pPr>
            <a:r>
              <a:rPr lang="en-US" sz="2400" dirty="0"/>
              <a:t>Define what is </a:t>
            </a:r>
            <a:r>
              <a:rPr lang="en-US" sz="2400" b="1" dirty="0"/>
              <a:t>similar</a:t>
            </a:r>
            <a:r>
              <a:rPr lang="en-US" sz="2400" dirty="0"/>
              <a:t> or </a:t>
            </a:r>
            <a:r>
              <a:rPr lang="en-US" sz="2400" b="1" dirty="0"/>
              <a:t>dissimilar 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US" sz="2000" b="1" dirty="0" smtClean="0">
                <a:sym typeface="Wingdings" panose="05000000000000000000" pitchFamily="2" charset="2"/>
              </a:rPr>
              <a:t>  Distance</a:t>
            </a:r>
            <a:r>
              <a:rPr lang="en-US" sz="2000" b="1" dirty="0">
                <a:sym typeface="Wingdings" panose="05000000000000000000" pitchFamily="2" charset="2"/>
              </a:rPr>
              <a:t>!</a:t>
            </a:r>
            <a:r>
              <a:rPr lang="en-US" sz="2000" dirty="0"/>
              <a:t> </a:t>
            </a:r>
            <a:r>
              <a:rPr lang="en-US" dirty="0"/>
              <a:t>	</a:t>
            </a:r>
            <a:endParaRPr lang="en-US" dirty="0" smtClean="0"/>
          </a:p>
          <a:p>
            <a:pPr lvl="2">
              <a:buFont typeface="Wingdings" panose="05000000000000000000" pitchFamily="2" charset="2"/>
              <a:buChar char="à"/>
            </a:pPr>
            <a:endParaRPr lang="en-US" dirty="0"/>
          </a:p>
          <a:p>
            <a:pPr marL="845820" lvl="1" indent="-342900">
              <a:buFont typeface="Wingdings 2" pitchFamily="18" charset="2"/>
              <a:buAutoNum type="arabicPeriod"/>
            </a:pPr>
            <a:r>
              <a:rPr lang="en-US" sz="2400" dirty="0"/>
              <a:t>Algorithm</a:t>
            </a:r>
          </a:p>
          <a:p>
            <a:pPr marL="1303020" lvl="2" indent="-342900">
              <a:buAutoNum type="arabicPeriod"/>
            </a:pPr>
            <a:r>
              <a:rPr lang="en-US" sz="2000" dirty="0"/>
              <a:t>Random assign all the points to a unique cluster (k), where k = 1,2,3,…K.</a:t>
            </a:r>
          </a:p>
          <a:p>
            <a:pPr marL="1303020" lvl="2" indent="-342900">
              <a:buAutoNum type="arabicPeriod"/>
            </a:pPr>
            <a:r>
              <a:rPr lang="en-US" sz="2000" dirty="0"/>
              <a:t>Calculate the mean center point for each cluster (</a:t>
            </a:r>
            <a:r>
              <a:rPr lang="en-US" sz="2000" dirty="0" smtClean="0"/>
              <a:t>m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, m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, </a:t>
            </a:r>
            <a:r>
              <a:rPr lang="en-US" sz="2000" dirty="0"/>
              <a:t>…, </a:t>
            </a:r>
            <a:r>
              <a:rPr lang="en-US" sz="2000" dirty="0" err="1" smtClean="0"/>
              <a:t>m</a:t>
            </a:r>
            <a:r>
              <a:rPr lang="en-US" sz="2000" baseline="-25000" dirty="0" err="1" smtClean="0"/>
              <a:t>K</a:t>
            </a:r>
            <a:r>
              <a:rPr lang="en-US" sz="2000" dirty="0" smtClean="0"/>
              <a:t>). </a:t>
            </a:r>
            <a:endParaRPr lang="en-US" sz="2000" dirty="0"/>
          </a:p>
          <a:p>
            <a:pPr marL="1303020" lvl="2" indent="-342900">
              <a:buAutoNum type="arabicPeriod"/>
            </a:pPr>
            <a:r>
              <a:rPr lang="en-US" sz="2000" dirty="0" smtClean="0"/>
              <a:t>Reassign </a:t>
            </a:r>
            <a:r>
              <a:rPr lang="en-US" sz="2000" dirty="0"/>
              <a:t>the point to the cluster that it has closest distance to those mean center points. </a:t>
            </a:r>
          </a:p>
          <a:p>
            <a:pPr marL="1303020" lvl="2" indent="-342900">
              <a:buAutoNum type="arabicPeriod"/>
            </a:pPr>
            <a:r>
              <a:rPr lang="en-US" sz="2000" dirty="0"/>
              <a:t>Repeat 2. ~ </a:t>
            </a:r>
            <a:r>
              <a:rPr lang="en-US" sz="2000" dirty="0" smtClean="0"/>
              <a:t>3., </a:t>
            </a:r>
            <a:r>
              <a:rPr lang="en-US" sz="2000" dirty="0"/>
              <a:t>until the assignment stop changing.  </a:t>
            </a:r>
          </a:p>
        </p:txBody>
      </p:sp>
    </p:spTree>
    <p:extLst>
      <p:ext uri="{BB962C8B-B14F-4D97-AF65-F5344CB8AC3E}">
        <p14:creationId xmlns:p14="http://schemas.microsoft.com/office/powerpoint/2010/main" val="765157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D096E9-F7D6-44C6-8BCD-F770A7520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  <a:br>
              <a:rPr lang="en-US" dirty="0"/>
            </a:br>
            <a:r>
              <a:rPr lang="en-US" dirty="0"/>
              <a:t>Animation! 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397" y="376428"/>
            <a:ext cx="7620000" cy="6096000"/>
          </a:xfrm>
        </p:spPr>
      </p:pic>
    </p:spTree>
    <p:extLst>
      <p:ext uri="{BB962C8B-B14F-4D97-AF65-F5344CB8AC3E}">
        <p14:creationId xmlns:p14="http://schemas.microsoft.com/office/powerpoint/2010/main" val="242092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98E4A9-574B-4308-8DF4-7EFA86D31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</a:t>
            </a:r>
            <a:r>
              <a:rPr lang="en-US" dirty="0"/>
              <a:t>for (Dis)similarity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03C3E1E2-8740-432C-9DE2-1BC723D8E2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 smtClean="0"/>
              </a:p>
              <a:p>
                <a:r>
                  <a:rPr lang="en-US" sz="2800" dirty="0" smtClean="0"/>
                  <a:t>Suppose we have a measured point,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 smtClean="0"/>
                  <a:t>, where </a:t>
                </a:r>
              </a:p>
              <a:p>
                <a:pPr marL="502920" lvl="1" indent="0">
                  <a:buNone/>
                </a:pPr>
                <a:r>
                  <a:rPr lang="en-US" sz="2400" b="0" dirty="0" smtClean="0"/>
                  <a:t>Points: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charset="0"/>
                      </a:rPr>
                      <m:t>         </m:t>
                    </m:r>
                    <m:r>
                      <a:rPr lang="en-US" sz="2400" b="0" i="1" smtClean="0">
                        <a:latin typeface="Cambria Math" charset="0"/>
                      </a:rPr>
                      <m:t>𝑖</m:t>
                    </m:r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a:rPr lang="en-US" sz="2400" b="0" i="0" smtClean="0">
                        <a:latin typeface="Cambria Math" charset="0"/>
                      </a:rPr>
                      <m:t>1, 2, 3, …,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N</m:t>
                    </m:r>
                  </m:oMath>
                </a14:m>
                <a:endParaRPr lang="en-US" sz="2400" dirty="0" smtClean="0"/>
              </a:p>
              <a:p>
                <a:pPr marL="502920" lvl="1" indent="0">
                  <a:buNone/>
                </a:pPr>
                <a:r>
                  <a:rPr lang="en-US" sz="2400" b="0" dirty="0" smtClean="0"/>
                  <a:t>Attributes: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𝑗</m:t>
                    </m:r>
                    <m:r>
                      <a:rPr lang="en-US" sz="2400" i="1">
                        <a:latin typeface="Cambria Math" charset="0"/>
                      </a:rPr>
                      <m:t>=</m:t>
                    </m:r>
                    <m:r>
                      <a:rPr lang="en-US" sz="2400">
                        <a:latin typeface="Cambria Math" charset="0"/>
                      </a:rPr>
                      <m:t>1, 2, 3, …,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p</m:t>
                    </m:r>
                  </m:oMath>
                </a14:m>
                <a:endParaRPr lang="en-US" sz="2400" b="0" dirty="0" smtClean="0"/>
              </a:p>
              <a:p>
                <a:pPr marL="502920" lvl="1" indent="0">
                  <a:buNone/>
                </a:pPr>
                <a:endParaRPr lang="en-US" dirty="0"/>
              </a:p>
              <a:p>
                <a:r>
                  <a:rPr lang="en-US" sz="2800" dirty="0" smtClean="0"/>
                  <a:t>D</a:t>
                </a:r>
                <a:r>
                  <a:rPr lang="en-US" sz="2800" dirty="0" smtClean="0"/>
                  <a:t>issimilarity between point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sz="2800" dirty="0" smtClean="0"/>
                  <a:t> and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latin typeface="Cambria Math" charset="0"/>
                          </a:rPr>
                          <m:t>𝑖</m:t>
                        </m:r>
                      </m:e>
                      <m:sup>
                        <m:r>
                          <a:rPr lang="en-US" sz="2800" b="0" i="1" dirty="0" smtClean="0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2800" dirty="0" smtClean="0"/>
              </a:p>
              <a:p>
                <a:endParaRPr lang="en-US" dirty="0" smtClean="0"/>
              </a:p>
              <a:p>
                <a:pPr lvl="1"/>
                <a:endParaRPr lang="en-US" dirty="0" smtClean="0"/>
              </a:p>
              <a:p>
                <a:r>
                  <a:rPr lang="en-US" sz="2800" dirty="0" smtClean="0"/>
                  <a:t>Euclidean Distance</a:t>
                </a:r>
              </a:p>
              <a:p>
                <a:pPr lvl="1"/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03C3E1E2-8740-432C-9DE2-1BC723D8E2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33" t="-1786" r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00" y="4581526"/>
            <a:ext cx="3090332" cy="5379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328" y="3021644"/>
            <a:ext cx="2829075" cy="8055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337" y="5119473"/>
            <a:ext cx="4337058" cy="86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87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5901B5-5C27-436D-9280-A23343245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K-means Clustering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63A32D2-23AD-4B08-9383-BB6FF1FE6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Things Need </a:t>
            </a:r>
            <a:r>
              <a:rPr lang="en-US" sz="2800" b="1" dirty="0"/>
              <a:t>T</a:t>
            </a:r>
            <a:r>
              <a:rPr lang="en-US" sz="2800" b="1" dirty="0" smtClean="0"/>
              <a:t>o </a:t>
            </a:r>
            <a:r>
              <a:rPr lang="en-US" sz="2800" b="1" dirty="0"/>
              <a:t>B</a:t>
            </a:r>
            <a:r>
              <a:rPr lang="en-US" sz="2800" b="1" dirty="0" smtClean="0"/>
              <a:t>e Noticed </a:t>
            </a:r>
            <a:endParaRPr lang="en-US" b="1" dirty="0" smtClean="0"/>
          </a:p>
          <a:p>
            <a:pPr marL="845820" lvl="1" indent="-342900">
              <a:buFont typeface="+mj-lt"/>
              <a:buAutoNum type="arabicPeriod"/>
            </a:pPr>
            <a:r>
              <a:rPr lang="en-US" sz="2400" dirty="0" smtClean="0"/>
              <a:t>You </a:t>
            </a:r>
            <a:r>
              <a:rPr lang="en-US" sz="2400" dirty="0"/>
              <a:t>won’t always get the same results. So, do it </a:t>
            </a:r>
            <a:r>
              <a:rPr lang="en-US" sz="2400" dirty="0" smtClean="0"/>
              <a:t>more</a:t>
            </a:r>
            <a:r>
              <a:rPr lang="en-US" sz="2400" dirty="0" smtClean="0"/>
              <a:t> </a:t>
            </a:r>
            <a:r>
              <a:rPr lang="en-US" sz="2400" dirty="0"/>
              <a:t>times! </a:t>
            </a:r>
            <a:r>
              <a:rPr lang="en-US" sz="2400" dirty="0" smtClean="0"/>
              <a:t> </a:t>
            </a:r>
          </a:p>
          <a:p>
            <a:pPr marL="845820" lvl="1" indent="-342900">
              <a:buFont typeface="+mj-lt"/>
              <a:buAutoNum type="arabicPeriod"/>
            </a:pPr>
            <a:endParaRPr lang="en-US" dirty="0" smtClean="0"/>
          </a:p>
          <a:p>
            <a:pPr marL="845820" lvl="1" indent="-342900">
              <a:buFont typeface="+mj-lt"/>
              <a:buAutoNum type="arabicPeriod"/>
            </a:pPr>
            <a:endParaRPr lang="en-US" dirty="0"/>
          </a:p>
          <a:p>
            <a:pPr marL="845820" lvl="1" indent="-342900">
              <a:buFont typeface="+mj-lt"/>
              <a:buAutoNum type="arabicPeriod"/>
            </a:pPr>
            <a:endParaRPr lang="en-US" dirty="0" smtClean="0"/>
          </a:p>
          <a:p>
            <a:pPr marL="845820" lvl="1" indent="-342900">
              <a:buFont typeface="+mj-lt"/>
              <a:buAutoNum type="arabicPeriod"/>
            </a:pPr>
            <a:endParaRPr lang="en-US" dirty="0"/>
          </a:p>
          <a:p>
            <a:pPr marL="845820" lvl="1" indent="-342900">
              <a:buFont typeface="+mj-lt"/>
              <a:buAutoNum type="arabicPeriod"/>
            </a:pPr>
            <a:endParaRPr lang="en-US" dirty="0" smtClean="0"/>
          </a:p>
          <a:p>
            <a:pPr marL="845820" lvl="1" indent="-342900">
              <a:buFont typeface="+mj-lt"/>
              <a:buAutoNum type="arabicPeriod"/>
            </a:pPr>
            <a:endParaRPr lang="en-US" dirty="0"/>
          </a:p>
          <a:p>
            <a:pPr marL="845820" lvl="1" indent="-342900">
              <a:buFont typeface="+mj-lt"/>
              <a:buAutoNum type="arabicPeriod"/>
            </a:pPr>
            <a:endParaRPr lang="en-US" dirty="0"/>
          </a:p>
          <a:p>
            <a:pPr marL="845820" lvl="1" indent="-342900">
              <a:buFont typeface="+mj-lt"/>
              <a:buAutoNum type="arabicPeriod"/>
            </a:pPr>
            <a:endParaRPr lang="en-US" dirty="0" smtClean="0"/>
          </a:p>
          <a:p>
            <a:pPr marL="845820" lvl="1" indent="-342900">
              <a:buFont typeface="+mj-lt"/>
              <a:buAutoNum type="arabicPeriod"/>
            </a:pPr>
            <a:endParaRPr lang="en-US" dirty="0"/>
          </a:p>
          <a:p>
            <a:pPr marL="845820" lvl="1" indent="-342900">
              <a:buFont typeface="+mj-lt"/>
              <a:buAutoNum type="arabicPeriod"/>
            </a:pPr>
            <a:endParaRPr lang="en-US" dirty="0" smtClean="0"/>
          </a:p>
          <a:p>
            <a:pPr marL="845820" lvl="1" indent="-342900">
              <a:buFont typeface="+mj-lt"/>
              <a:buAutoNum type="arabicPeriod"/>
            </a:pPr>
            <a:endParaRPr lang="en-US" dirty="0"/>
          </a:p>
          <a:p>
            <a:pPr marL="845820" lvl="1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893" y="3855720"/>
            <a:ext cx="3771900" cy="27520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793" y="3855720"/>
            <a:ext cx="3771900" cy="27520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068" y="2065020"/>
            <a:ext cx="51816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1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5901B5-5C27-436D-9280-A23343245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K-means Clustering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63A32D2-23AD-4B08-9383-BB6FF1FE6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740346" cy="5120640"/>
          </a:xfrm>
        </p:spPr>
        <p:txBody>
          <a:bodyPr>
            <a:normAutofit/>
          </a:bodyPr>
          <a:lstStyle/>
          <a:p>
            <a:r>
              <a:rPr lang="en-US" sz="2800" b="1" dirty="0"/>
              <a:t>Things Need </a:t>
            </a:r>
            <a:r>
              <a:rPr lang="en-US" sz="2800" b="1" dirty="0"/>
              <a:t>T</a:t>
            </a:r>
            <a:r>
              <a:rPr lang="en-US" sz="2800" b="1" dirty="0" smtClean="0"/>
              <a:t>o </a:t>
            </a:r>
            <a:r>
              <a:rPr lang="en-US" sz="2800" b="1" dirty="0"/>
              <a:t>B</a:t>
            </a:r>
            <a:r>
              <a:rPr lang="en-US" sz="2800" b="1" dirty="0" smtClean="0"/>
              <a:t>e Noticed </a:t>
            </a:r>
            <a:endParaRPr lang="en-US" sz="2800" dirty="0" smtClean="0"/>
          </a:p>
          <a:p>
            <a:pPr marL="845820" lvl="1" indent="-342900">
              <a:buFont typeface="+mj-lt"/>
              <a:buAutoNum type="arabicPeriod" startAt="2"/>
            </a:pPr>
            <a:r>
              <a:rPr lang="en-US" sz="2400" dirty="0" smtClean="0"/>
              <a:t>How to choose the correct number of clusters ?</a:t>
            </a:r>
            <a:r>
              <a:rPr lang="en-US" sz="2400" dirty="0" smtClean="0"/>
              <a:t> </a:t>
            </a:r>
          </a:p>
          <a:p>
            <a:pPr marL="845820" lvl="1" indent="-342900">
              <a:buFont typeface="+mj-lt"/>
              <a:buAutoNum type="arabicPeriod" startAt="2"/>
            </a:pPr>
            <a:endParaRPr lang="en-US" dirty="0" smtClean="0"/>
          </a:p>
          <a:p>
            <a:pPr marL="845820" lvl="1" indent="-342900">
              <a:buFont typeface="+mj-lt"/>
              <a:buAutoNum type="arabicPeriod" startAt="2"/>
            </a:pPr>
            <a:endParaRPr lang="en-US" dirty="0" smtClean="0"/>
          </a:p>
          <a:p>
            <a:pPr marL="845820" lvl="1" indent="-342900">
              <a:buFont typeface="+mj-lt"/>
              <a:buAutoNum type="arabicPeriod" startAt="2"/>
            </a:pPr>
            <a:endParaRPr lang="en-US" dirty="0"/>
          </a:p>
          <a:p>
            <a:pPr marL="845820" lvl="1" indent="-342900">
              <a:buFont typeface="+mj-lt"/>
              <a:buAutoNum type="arabicPeriod" startAt="2"/>
            </a:pPr>
            <a:endParaRPr lang="en-US" dirty="0" smtClean="0"/>
          </a:p>
          <a:p>
            <a:pPr marL="845820" lvl="1" indent="-342900">
              <a:buFont typeface="+mj-lt"/>
              <a:buAutoNum type="arabicPeriod" startAt="2"/>
            </a:pP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502920" lvl="1" indent="0">
              <a:buNone/>
            </a:pPr>
            <a:endParaRPr lang="en-US" dirty="0"/>
          </a:p>
          <a:p>
            <a:pPr marL="502920" lvl="1" indent="0">
              <a:buNone/>
            </a:pPr>
            <a:endParaRPr lang="en-US" dirty="0" smtClean="0"/>
          </a:p>
          <a:p>
            <a:pPr marL="502920" lvl="1" indent="0">
              <a:buNone/>
            </a:pPr>
            <a:endParaRPr lang="en-US" dirty="0"/>
          </a:p>
          <a:p>
            <a:pPr marL="502920" lvl="1" indent="0">
              <a:buNone/>
            </a:pPr>
            <a:endParaRPr lang="en-US" dirty="0"/>
          </a:p>
          <a:p>
            <a:pPr marL="502920" lvl="1" indent="0">
              <a:buNone/>
            </a:pPr>
            <a:r>
              <a:rPr lang="en-US" b="1" dirty="0" smtClean="0"/>
              <a:t>TOTAL</a:t>
            </a:r>
            <a:r>
              <a:rPr lang="en-US" dirty="0" smtClean="0"/>
              <a:t> Sum </a:t>
            </a:r>
            <a:r>
              <a:rPr lang="en-US" dirty="0"/>
              <a:t>of Squares = </a:t>
            </a:r>
            <a:r>
              <a:rPr lang="en-US" b="1" dirty="0" smtClean="0"/>
              <a:t>WITHIN</a:t>
            </a:r>
            <a:r>
              <a:rPr lang="en-US" dirty="0" smtClean="0"/>
              <a:t> </a:t>
            </a:r>
            <a:r>
              <a:rPr lang="en-US" dirty="0"/>
              <a:t>Groups SS + </a:t>
            </a:r>
            <a:r>
              <a:rPr lang="en-US" b="1" dirty="0" smtClean="0"/>
              <a:t>BETWEEN</a:t>
            </a:r>
            <a:r>
              <a:rPr lang="en-US" dirty="0" smtClean="0"/>
              <a:t> </a:t>
            </a:r>
            <a:r>
              <a:rPr lang="en-US" dirty="0"/>
              <a:t>Groups SS</a:t>
            </a:r>
          </a:p>
          <a:p>
            <a:pPr marL="502920" lvl="1" indent="0">
              <a:buNone/>
            </a:pPr>
            <a:r>
              <a:rPr lang="en-US" dirty="0"/>
              <a:t>     (</a:t>
            </a:r>
            <a:r>
              <a:rPr lang="en-US" b="1" dirty="0" smtClean="0"/>
              <a:t>TOTAL</a:t>
            </a:r>
            <a:r>
              <a:rPr lang="en-US" dirty="0" smtClean="0"/>
              <a:t> </a:t>
            </a:r>
            <a:r>
              <a:rPr lang="en-US" dirty="0"/>
              <a:t>variance =  </a:t>
            </a:r>
            <a:r>
              <a:rPr lang="en-US" b="1" dirty="0"/>
              <a:t>WITHIN</a:t>
            </a:r>
            <a:r>
              <a:rPr lang="en-US" dirty="0"/>
              <a:t> variance + </a:t>
            </a:r>
            <a:r>
              <a:rPr lang="en-US" b="1" dirty="0" smtClean="0"/>
              <a:t>BETWEEN</a:t>
            </a:r>
            <a:r>
              <a:rPr lang="en-US" dirty="0" smtClean="0"/>
              <a:t> </a:t>
            </a:r>
            <a:r>
              <a:rPr lang="en-US" dirty="0"/>
              <a:t>variance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802" y="1675254"/>
            <a:ext cx="3771900" cy="2752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7135" y="1675254"/>
            <a:ext cx="3771900" cy="27520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191" y="4659946"/>
            <a:ext cx="45085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0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5901B5-5C27-436D-9280-A23343245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K-means Clustering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63A32D2-23AD-4B08-9383-BB6FF1FE6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740346" cy="512064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An Intuitive Method for finding the best k </a:t>
            </a:r>
            <a:endParaRPr lang="en-US" sz="2800" dirty="0" smtClean="0"/>
          </a:p>
          <a:p>
            <a:pPr marL="845820" lvl="1" indent="-342900">
              <a:buFont typeface="+mj-lt"/>
              <a:buAutoNum type="arabicPeriod"/>
            </a:pPr>
            <a:endParaRPr lang="en-US" dirty="0" smtClean="0"/>
          </a:p>
          <a:p>
            <a:pPr marL="845820" lvl="1" indent="-342900">
              <a:buFont typeface="+mj-lt"/>
              <a:buAutoNum type="arabicPeriod" startAt="2"/>
            </a:pPr>
            <a:endParaRPr lang="en-US" dirty="0" smtClean="0"/>
          </a:p>
          <a:p>
            <a:pPr marL="845820" lvl="1" indent="-342900">
              <a:buFont typeface="+mj-lt"/>
              <a:buAutoNum type="arabicPeriod" startAt="2"/>
            </a:pPr>
            <a:endParaRPr lang="en-US" dirty="0"/>
          </a:p>
          <a:p>
            <a:pPr marL="845820" lvl="1" indent="-342900">
              <a:buFont typeface="+mj-lt"/>
              <a:buAutoNum type="arabicPeriod" startAt="2"/>
            </a:pPr>
            <a:endParaRPr lang="en-US" dirty="0" smtClean="0"/>
          </a:p>
          <a:p>
            <a:pPr marL="845820" lvl="1" indent="-342900">
              <a:buFont typeface="+mj-lt"/>
              <a:buAutoNum type="arabicPeriod" startAt="2"/>
            </a:pPr>
            <a:endParaRPr lang="en-US" dirty="0"/>
          </a:p>
          <a:p>
            <a:pPr marL="845820" lvl="1" indent="-342900">
              <a:buFont typeface="+mj-lt"/>
              <a:buAutoNum type="arabicPeriod" startAt="2"/>
            </a:pPr>
            <a:endParaRPr lang="en-US" dirty="0" smtClean="0"/>
          </a:p>
          <a:p>
            <a:pPr marL="845820" lvl="1" indent="-342900">
              <a:buFont typeface="+mj-lt"/>
              <a:buAutoNum type="arabicPeriod" startAt="2"/>
            </a:pPr>
            <a:endParaRPr lang="en-US" dirty="0"/>
          </a:p>
          <a:p>
            <a:pPr marL="845820" lvl="1" indent="-342900">
              <a:buFont typeface="+mj-lt"/>
              <a:buAutoNum type="arabicPeriod" startAt="2"/>
            </a:pPr>
            <a:endParaRPr lang="en-US" dirty="0" smtClean="0"/>
          </a:p>
          <a:p>
            <a:pPr marL="845820" lvl="1" indent="-342900">
              <a:buFont typeface="+mj-lt"/>
              <a:buAutoNum type="arabicPeriod" startAt="2"/>
            </a:pPr>
            <a:endParaRPr lang="en-US" dirty="0"/>
          </a:p>
          <a:p>
            <a:pPr lvl="1"/>
            <a:endParaRPr lang="en-US" dirty="0" smtClean="0"/>
          </a:p>
          <a:p>
            <a:pPr marL="502920" lvl="1" indent="0">
              <a:buNone/>
            </a:pPr>
            <a:endParaRPr lang="en-US" dirty="0"/>
          </a:p>
          <a:p>
            <a:pPr marL="502920" lvl="1" indent="0">
              <a:buNone/>
            </a:pPr>
            <a:endParaRPr lang="en-US" dirty="0" smtClean="0"/>
          </a:p>
          <a:p>
            <a:pPr marL="845820" lvl="1" indent="-342900">
              <a:buFont typeface="+mj-lt"/>
              <a:buAutoNum type="arabicPeriod" startAt="2"/>
            </a:pPr>
            <a:endParaRPr lang="en-US" dirty="0" smtClean="0"/>
          </a:p>
          <a:p>
            <a:pPr marL="845820" lvl="1" indent="-342900">
              <a:buFont typeface="+mj-lt"/>
              <a:buAutoNum type="arabicPeriod" startAt="2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140" y="3160486"/>
            <a:ext cx="4800600" cy="35026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040" y="1560286"/>
            <a:ext cx="76708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341335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1979</TotalTime>
  <Words>470</Words>
  <Application>Microsoft Macintosh PowerPoint</Application>
  <PresentationFormat>Widescreen</PresentationFormat>
  <Paragraphs>227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Calibri</vt:lpstr>
      <vt:lpstr>Cambria Math</vt:lpstr>
      <vt:lpstr>Corbel</vt:lpstr>
      <vt:lpstr>Mangal</vt:lpstr>
      <vt:lpstr>Wingdings</vt:lpstr>
      <vt:lpstr>Wingdings 2</vt:lpstr>
      <vt:lpstr>Frame</vt:lpstr>
      <vt:lpstr>Time Series Clustering with R</vt:lpstr>
      <vt:lpstr>Clustering Analysis  (Data Segmentation)</vt:lpstr>
      <vt:lpstr>Example Data</vt:lpstr>
      <vt:lpstr>Well-Known Methods</vt:lpstr>
      <vt:lpstr>K-means Animation! </vt:lpstr>
      <vt:lpstr>Definition for (Dis)similarity</vt:lpstr>
      <vt:lpstr> K-means Clustering </vt:lpstr>
      <vt:lpstr> K-means Clustering </vt:lpstr>
      <vt:lpstr> K-means Clustering </vt:lpstr>
      <vt:lpstr> K-means Clustering </vt:lpstr>
      <vt:lpstr>Hierarchical  Clustering</vt:lpstr>
      <vt:lpstr>Hierarchical  Clustering</vt:lpstr>
      <vt:lpstr>Hierarchical  Clustering</vt:lpstr>
      <vt:lpstr>Hierarchical  Clustering</vt:lpstr>
      <vt:lpstr>Hierarchical  Clustering</vt:lpstr>
      <vt:lpstr>Time Series Data</vt:lpstr>
      <vt:lpstr>Example Data</vt:lpstr>
      <vt:lpstr>Example Data</vt:lpstr>
      <vt:lpstr>Distance between Time Series </vt:lpstr>
      <vt:lpstr>Distance between Time Series </vt:lpstr>
      <vt:lpstr>Distance between Time Series </vt:lpstr>
      <vt:lpstr>Results</vt:lpstr>
      <vt:lpstr>Applications</vt:lpstr>
      <vt:lpstr>References and Resources</vt:lpstr>
      <vt:lpstr>Q and A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Series Clustering with R</dc:title>
  <dc:creator>Yin-Ting Chou</dc:creator>
  <cp:lastModifiedBy>Yin-Ting Chou</cp:lastModifiedBy>
  <cp:revision>67</cp:revision>
  <dcterms:created xsi:type="dcterms:W3CDTF">2017-10-09T01:47:08Z</dcterms:created>
  <dcterms:modified xsi:type="dcterms:W3CDTF">2017-10-11T02:47:52Z</dcterms:modified>
</cp:coreProperties>
</file>